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20" r:id="rId62"/>
    <p:sldId id="316" r:id="rId63"/>
    <p:sldId id="319" r:id="rId64"/>
    <p:sldId id="318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92" d="100"/>
          <a:sy n="92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or other spreadsheet plots </a:t>
            </a:r>
          </a:p>
          <a:p>
            <a:pPr lvl="1"/>
            <a:r>
              <a:rPr lang="en-US" dirty="0" smtClean="0"/>
              <a:t>PROs: point and click --&gt; user/beginner friendly, many type &amp; design options, little initial investment</a:t>
            </a:r>
          </a:p>
          <a:p>
            <a:pPr lvl="1"/>
            <a:r>
              <a:rPr lang="en-US" dirty="0" smtClean="0"/>
              <a:t>CONs: reproducibility is challenging (or changing) making similar plots takes many point &amp; click, statistical analysis limited</a:t>
            </a:r>
          </a:p>
          <a:p>
            <a:r>
              <a:rPr lang="en-US" dirty="0" smtClean="0"/>
              <a:t>Programming language; e.g. Python, R, MATLAB </a:t>
            </a:r>
          </a:p>
          <a:p>
            <a:pPr lvl="1"/>
            <a:r>
              <a:rPr lang="en-US" dirty="0" smtClean="0"/>
              <a:t>PROs: scripts reproducible, wide range of statistical analysis available for plots, can manipulate/control almost any aspect of a plot</a:t>
            </a:r>
          </a:p>
          <a:p>
            <a:pPr lvl="1"/>
            <a:r>
              <a:rPr lang="en-US" dirty="0" smtClean="0"/>
              <a:t>CONs: large time-investment to get started if you don't know the language</a:t>
            </a:r>
          </a:p>
          <a:p>
            <a:r>
              <a:rPr lang="en-US" dirty="0" smtClean="0"/>
              <a:t>Tableau </a:t>
            </a:r>
          </a:p>
          <a:p>
            <a:pPr lvl="1"/>
            <a:r>
              <a:rPr lang="en-US" dirty="0" smtClean="0"/>
              <a:t>PROs: so much pretty, free version</a:t>
            </a:r>
          </a:p>
          <a:p>
            <a:pPr lvl="1"/>
            <a:r>
              <a:rPr lang="en-US" dirty="0" smtClean="0"/>
              <a:t>CONs: pay version needed for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libraries.ou.edu/ev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davi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visualizations and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choosing your tools for them!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993" y="4797468"/>
            <a:ext cx="1053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please sit with at least one other person!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 with clarity</a:t>
            </a:r>
          </a:p>
          <a:p>
            <a:r>
              <a:rPr lang="en-US" dirty="0" smtClean="0"/>
              <a:t>consider factors for choosing a visualization tool</a:t>
            </a:r>
          </a:p>
          <a:p>
            <a:r>
              <a:rPr lang="en-US" dirty="0" smtClean="0"/>
              <a:t>examine your own data for visualization improvements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in groups of 2 or more (table as a group is good)</a:t>
            </a:r>
          </a:p>
          <a:p>
            <a:r>
              <a:rPr lang="en-US" dirty="0" smtClean="0"/>
              <a:t>Introduce yourselves with name and a boring fact about yourself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related items needing connected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apply to data or a figure you’ve brought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apply to data or a figure you’ve </a:t>
            </a:r>
            <a:r>
              <a:rPr lang="en-US" dirty="0" smtClean="0"/>
              <a:t>brought</a:t>
            </a:r>
          </a:p>
          <a:p>
            <a:r>
              <a:rPr lang="en-US" dirty="0" smtClean="0"/>
              <a:t>Evaluate using “Chart of charts” and steps 2 and 3 on handout</a:t>
            </a:r>
          </a:p>
          <a:p>
            <a:r>
              <a:rPr lang="en-US" dirty="0" smtClean="0"/>
              <a:t>Be ready to share </a:t>
            </a:r>
            <a:r>
              <a:rPr lang="en-US" smtClean="0"/>
              <a:t>with group!</a:t>
            </a:r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apply to our own data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23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Available </a:t>
            </a:r>
            <a:r>
              <a:rPr lang="en-US" sz="4000" dirty="0"/>
              <a:t>time to invest vs. </a:t>
            </a:r>
            <a:r>
              <a:rPr lang="en-US" sz="4000" dirty="0" smtClean="0"/>
              <a:t>benefit from its use</a:t>
            </a:r>
            <a:endParaRPr lang="en-US" sz="4000" dirty="0"/>
          </a:p>
          <a:p>
            <a:r>
              <a:rPr lang="en-US" sz="4000" dirty="0" smtClean="0"/>
              <a:t>Free now at OU?  Free later after graduating/leaving for job? </a:t>
            </a:r>
          </a:p>
          <a:p>
            <a:r>
              <a:rPr lang="en-US" sz="4000" dirty="0" smtClean="0"/>
              <a:t>Are </a:t>
            </a:r>
            <a:r>
              <a:rPr lang="en-US" sz="4000" dirty="0"/>
              <a:t>there resources available for </a:t>
            </a:r>
            <a:r>
              <a:rPr lang="en-US" sz="4000" dirty="0" smtClean="0"/>
              <a:t>troubleshooting?</a:t>
            </a:r>
          </a:p>
          <a:p>
            <a:r>
              <a:rPr lang="en-US" sz="4000" dirty="0" smtClean="0"/>
              <a:t>Does </a:t>
            </a:r>
            <a:r>
              <a:rPr lang="en-US" sz="4000" dirty="0"/>
              <a:t>your advisor have a preference?</a:t>
            </a:r>
          </a:p>
          <a:p>
            <a:pPr marL="0" indent="0" algn="ctr">
              <a:buNone/>
            </a:pPr>
            <a:endParaRPr lang="en-US" sz="36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5663"/>
              </p:ext>
            </p:extLst>
          </p:nvPr>
        </p:nvGraphicFramePr>
        <p:xfrm>
          <a:off x="514927" y="1586561"/>
          <a:ext cx="10570606" cy="4329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846">
                  <a:extLst>
                    <a:ext uri="{9D8B030D-6E8A-4147-A177-3AD203B41FA5}">
                      <a16:colId xmlns:a16="http://schemas.microsoft.com/office/drawing/2014/main" val="291484193"/>
                    </a:ext>
                  </a:extLst>
                </a:gridCol>
                <a:gridCol w="993810">
                  <a:extLst>
                    <a:ext uri="{9D8B030D-6E8A-4147-A177-3AD203B41FA5}">
                      <a16:colId xmlns:a16="http://schemas.microsoft.com/office/drawing/2014/main" val="3748488982"/>
                    </a:ext>
                  </a:extLst>
                </a:gridCol>
                <a:gridCol w="2196199">
                  <a:extLst>
                    <a:ext uri="{9D8B030D-6E8A-4147-A177-3AD203B41FA5}">
                      <a16:colId xmlns:a16="http://schemas.microsoft.com/office/drawing/2014/main" val="2965183490"/>
                    </a:ext>
                  </a:extLst>
                </a:gridCol>
                <a:gridCol w="1693718">
                  <a:extLst>
                    <a:ext uri="{9D8B030D-6E8A-4147-A177-3AD203B41FA5}">
                      <a16:colId xmlns:a16="http://schemas.microsoft.com/office/drawing/2014/main" val="4148810938"/>
                    </a:ext>
                  </a:extLst>
                </a:gridCol>
                <a:gridCol w="3656033">
                  <a:extLst>
                    <a:ext uri="{9D8B030D-6E8A-4147-A177-3AD203B41FA5}">
                      <a16:colId xmlns:a16="http://schemas.microsoft.com/office/drawing/2014/main" val="3536777237"/>
                    </a:ext>
                  </a:extLst>
                </a:gridCol>
              </a:tblGrid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</a:t>
                      </a:r>
                      <a:r>
                        <a:rPr lang="en-US" sz="2400" baseline="0" dirty="0" smtClean="0"/>
                        <a:t>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Reproducible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Statistical analysis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48352"/>
                  </a:ext>
                </a:extLst>
              </a:tr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 / spreadsheets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Limited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13931"/>
                  </a:ext>
                </a:extLst>
              </a:tr>
              <a:tr h="84628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Programming language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06641"/>
                  </a:ext>
                </a:extLst>
              </a:tr>
              <a:tr h="11131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Tableau, other point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7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156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Short workshops (1-3 hours)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libraries.ou.edu/events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Data and Software Carpentries workshops (2 days)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6: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6977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Workshop topic: Custom Workshop</a:t>
            </a:r>
          </a:p>
          <a:p>
            <a:r>
              <a:rPr lang="en-US" smtClean="0"/>
              <a:t>Data-driven </a:t>
            </a:r>
            <a:r>
              <a:rPr lang="en-US" dirty="0" smtClean="0"/>
              <a:t>Visualizations with Tools (75 min)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October 14, 2019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1581</Words>
  <Application>Microsoft Office PowerPoint</Application>
  <PresentationFormat>Widescreen</PresentationFormat>
  <Paragraphs>290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apply to our own data</vt:lpstr>
      <vt:lpstr>Step 5: choose a tool</vt:lpstr>
      <vt:lpstr>Step 5: choose a tool</vt:lpstr>
      <vt:lpstr>Step 6: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114</cp:revision>
  <cp:lastPrinted>2018-08-14T18:03:12Z</cp:lastPrinted>
  <dcterms:created xsi:type="dcterms:W3CDTF">2018-06-15T17:19:10Z</dcterms:created>
  <dcterms:modified xsi:type="dcterms:W3CDTF">2019-10-14T21:08:21Z</dcterms:modified>
</cp:coreProperties>
</file>